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tags/tag51.xml" ContentType="application/vnd.openxmlformats-officedocument.presentationml.tags+xml"/>
  <Override PartName="/ppt/notesSlides/notesSlide1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3"/>
  </p:notesMasterIdLst>
  <p:handoutMasterIdLst>
    <p:handoutMasterId r:id="rId24"/>
  </p:handoutMasterIdLst>
  <p:sldIdLst>
    <p:sldId id="16602713" r:id="rId3"/>
    <p:sldId id="262" r:id="rId4"/>
    <p:sldId id="16602715" r:id="rId5"/>
    <p:sldId id="16602688" r:id="rId6"/>
    <p:sldId id="16602702" r:id="rId7"/>
    <p:sldId id="16602701" r:id="rId8"/>
    <p:sldId id="16602703" r:id="rId9"/>
    <p:sldId id="16602704" r:id="rId10"/>
    <p:sldId id="16602705" r:id="rId11"/>
    <p:sldId id="16602706" r:id="rId12"/>
    <p:sldId id="16602716" r:id="rId13"/>
    <p:sldId id="16602718" r:id="rId14"/>
    <p:sldId id="328" r:id="rId15"/>
    <p:sldId id="282" r:id="rId16"/>
    <p:sldId id="16602691" r:id="rId17"/>
    <p:sldId id="16602689" r:id="rId18"/>
    <p:sldId id="16602690" r:id="rId19"/>
    <p:sldId id="16602719" r:id="rId20"/>
    <p:sldId id="16602717" r:id="rId21"/>
    <p:sldId id="16602692" r:id="rId22"/>
  </p:sldIdLst>
  <p:sldSz cx="12192000" cy="6858000"/>
  <p:notesSz cx="7104063" cy="10234613"/>
  <p:embeddedFontLst>
    <p:embeddedFont>
      <p:font typeface="HarmonyOS Sans SC" panose="00000500000000000000" pitchFamily="2" charset="-122"/>
      <p:regular r:id="rId25"/>
      <p:bold r:id="rId26"/>
    </p:embeddedFont>
    <p:embeddedFont>
      <p:font typeface="阿里巴巴普惠体 B" panose="00020600040101010101" pitchFamily="18" charset="-122"/>
      <p:bold r:id="rId27"/>
    </p:embeddedFont>
    <p:embeddedFont>
      <p:font typeface="钉钉进步体" panose="00020600040101010101" pitchFamily="18" charset="-122"/>
      <p:regular r:id="rId28"/>
    </p:embeddedFont>
    <p:embeddedFont>
      <p:font typeface="汉仪雅酷黑W" panose="02010600030101010101" charset="-122"/>
      <p:regular r:id="rId29"/>
    </p:embeddedFont>
    <p:embeddedFont>
      <p:font typeface="汉仪正圆 55简" panose="00020600040101010101" pitchFamily="18" charset="-122"/>
      <p:regular r:id="rId30"/>
    </p:embeddedFont>
    <p:embeddedFont>
      <p:font typeface="DingTalk Sans" panose="00020600040101000101" pitchFamily="18" charset="0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73" d="100"/>
          <a:sy n="73" d="100"/>
        </p:scale>
        <p:origin x="45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HarmonyOS Sans SC" panose="00000500000000000000" pitchFamily="2" charset="-122"/>
                <a:ea typeface="汉仪雅酷黑-75J" panose="00020600040101010101" charset="-122"/>
              </a:rPr>
              <a:t>2025/10/8</a:t>
            </a:fld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HarmonyOS Sans SC" panose="00000500000000000000" pitchFamily="2" charset="-122"/>
                <a:ea typeface="汉仪雅酷黑-75J" panose="00020600040101010101" charset="-122"/>
              </a:rPr>
              <a:t>‹#›</a:t>
            </a:fld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2025/10/8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b="1" kern="1200" dirty="0">
              <a:solidFill>
                <a:srgbClr val="FFC000">
                  <a:lumMod val="40000"/>
                  <a:lumOff val="60000"/>
                </a:srgbClr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01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432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9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7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178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539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46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3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50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2025/10/8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2025/10/8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85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2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3.xml"/><Relationship Id="rId6" Type="http://schemas.openxmlformats.org/officeDocument/2006/relationships/image" Target="../media/image43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notesSlide" Target="../notesSlides/notesSlide13.xml"/><Relationship Id="rId26" Type="http://schemas.openxmlformats.org/officeDocument/2006/relationships/image" Target="../media/image51.svg"/><Relationship Id="rId3" Type="http://schemas.openxmlformats.org/officeDocument/2006/relationships/tags" Target="../tags/tag36.xml"/><Relationship Id="rId21" Type="http://schemas.openxmlformats.org/officeDocument/2006/relationships/image" Target="../media/image46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50.png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image" Target="../media/image45.png"/><Relationship Id="rId29" Type="http://schemas.openxmlformats.org/officeDocument/2006/relationships/image" Target="../media/image53.jpe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49.svg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image" Target="../media/image48.png"/><Relationship Id="rId28" Type="http://schemas.openxmlformats.org/officeDocument/2006/relationships/image" Target="../media/image52.png"/><Relationship Id="rId10" Type="http://schemas.openxmlformats.org/officeDocument/2006/relationships/tags" Target="../tags/tag43.xml"/><Relationship Id="rId19" Type="http://schemas.openxmlformats.org/officeDocument/2006/relationships/image" Target="../media/image3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47.svg"/><Relationship Id="rId27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4.xml"/><Relationship Id="rId7" Type="http://schemas.openxmlformats.org/officeDocument/2006/relationships/image" Target="../media/image3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6.xml"/><Relationship Id="rId10" Type="http://schemas.openxmlformats.org/officeDocument/2006/relationships/image" Target="../media/image64.png"/><Relationship Id="rId4" Type="http://schemas.openxmlformats.org/officeDocument/2006/relationships/tags" Target="../tags/tag55.xml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6.jpe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65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5.png"/><Relationship Id="rId5" Type="http://schemas.openxmlformats.org/officeDocument/2006/relationships/tags" Target="../tags/tag61.xml"/><Relationship Id="rId10" Type="http://schemas.openxmlformats.org/officeDocument/2006/relationships/image" Target="../media/image3.png"/><Relationship Id="rId4" Type="http://schemas.openxmlformats.org/officeDocument/2006/relationships/tags" Target="../tags/tag60.xml"/><Relationship Id="rId9" Type="http://schemas.openxmlformats.org/officeDocument/2006/relationships/notesSlide" Target="../notesSlides/notesSlide16.xml"/><Relationship Id="rId14" Type="http://schemas.openxmlformats.org/officeDocument/2006/relationships/image" Target="../media/image6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4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5.png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4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image" Target="../media/image8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3.png"/><Relationship Id="rId32" Type="http://schemas.openxmlformats.org/officeDocument/2006/relationships/image" Target="../media/image11.sv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2.xml"/><Relationship Id="rId28" Type="http://schemas.openxmlformats.org/officeDocument/2006/relationships/image" Target="../media/image7.sv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image" Target="../media/image10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6.png"/><Relationship Id="rId30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31.jpe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uLnTx/>
              <a:uFillTx/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接包方：声像科技</a:t>
            </a: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发包方：数字马力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游戏化学习平台及评估系统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1">
            <a:extLst>
              <a:ext uri="{FF2B5EF4-FFF2-40B4-BE49-F238E27FC236}">
                <a16:creationId xmlns:a16="http://schemas.microsoft.com/office/drawing/2014/main" id="{0029B929-0BC9-5CB1-4D2F-BAE8A7E33D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703860" y="1044852"/>
            <a:ext cx="3240000" cy="1944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图片 7" descr="英语">
            <a:extLst>
              <a:ext uri="{FF2B5EF4-FFF2-40B4-BE49-F238E27FC236}">
                <a16:creationId xmlns:a16="http://schemas.microsoft.com/office/drawing/2014/main" id="{88C26A9A-8985-A986-50B5-D1710B45C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737" y="1044852"/>
            <a:ext cx="3240000" cy="1944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7F82D9-791F-9C37-9AB9-A13C30B34256}"/>
              </a:ext>
            </a:extLst>
          </p:cNvPr>
          <p:cNvSpPr txBox="1"/>
          <p:nvPr/>
        </p:nvSpPr>
        <p:spPr>
          <a:xfrm>
            <a:off x="4163736" y="3237968"/>
            <a:ext cx="6780123" cy="239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游戏化学习平台及评估系统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智能·学习搭子”解决方案中面向入门级学习者（如小学生）和兴趣驱动型学习场景（如语言学习）的核心模块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化场景服务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通过将游戏化（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Gamification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）设计理念深度融入学习过程，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有效解决初学者“学习动力不足、注意力难以集中”的痛点，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让学习变得像游戏一样有趣、有挑战、有成就感，</a:t>
            </a:r>
            <a:endParaRPr lang="en-US" altLang="zh-CN" sz="1800" kern="10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从而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激发内在学习动机，为后续的进阶学习打下坚实基础。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DE451297-134E-A2EB-AC93-588BD79CFFB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4" name="图片 1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C0D4A22-5027-ED40-AE27-9D1C275723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4383594"/>
            <a:ext cx="2880000" cy="1472463"/>
          </a:xfrm>
          <a:prstGeom prst="rect">
            <a:avLst/>
          </a:prstGeom>
        </p:spPr>
      </p:pic>
      <p:pic>
        <p:nvPicPr>
          <p:cNvPr id="16" name="图片 1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9C5AE5B-50AE-7302-1361-C1E2DBDCBB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2701843"/>
            <a:ext cx="2880000" cy="1454314"/>
          </a:xfrm>
          <a:prstGeom prst="rect">
            <a:avLst/>
          </a:prstGeom>
        </p:spPr>
      </p:pic>
      <p:pic>
        <p:nvPicPr>
          <p:cNvPr id="18" name="图片 17" descr="电脑软件截图&#10;&#10;AI 生成的内容可能不正确。">
            <a:extLst>
              <a:ext uri="{FF2B5EF4-FFF2-40B4-BE49-F238E27FC236}">
                <a16:creationId xmlns:a16="http://schemas.microsoft.com/office/drawing/2014/main" id="{FF89EA35-7327-743F-986C-5BE492A4C4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1069257"/>
            <a:ext cx="2880000" cy="1457792"/>
          </a:xfrm>
          <a:prstGeom prst="rect">
            <a:avLst/>
          </a:prstGeom>
        </p:spPr>
      </p:pic>
      <p:sp>
        <p:nvSpPr>
          <p:cNvPr id="3" name="矩形: 圆角 38">
            <a:extLst>
              <a:ext uri="{FF2B5EF4-FFF2-40B4-BE49-F238E27FC236}">
                <a16:creationId xmlns:a16="http://schemas.microsoft.com/office/drawing/2014/main" id="{F394F565-60C3-EFE3-4ABD-242431C0CD9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团队项目系统推广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来源单位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实际需求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，面向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真实应用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场景，推动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普惠教育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发展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1059290" y="1255828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t="3356"/>
          <a:stretch>
            <a:fillRect/>
          </a:stretch>
        </p:blipFill>
        <p:spPr>
          <a:xfrm>
            <a:off x="8181951" y="2330184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1" name="圆角矩形 5">
            <a:extLst>
              <a:ext uri="{FF2B5EF4-FFF2-40B4-BE49-F238E27FC236}">
                <a16:creationId xmlns:a16="http://schemas.microsoft.com/office/drawing/2014/main" id="{DC96F684-17B5-A13C-830F-A6FFC3128BF9}"/>
              </a:ext>
            </a:extLst>
          </p:cNvPr>
          <p:cNvSpPr/>
          <p:nvPr/>
        </p:nvSpPr>
        <p:spPr>
          <a:xfrm>
            <a:off x="907315" y="4931321"/>
            <a:ext cx="288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DingTalk Sans" panose="00020600040101000101" pitchFamily="18" charset="0"/>
                <a:cs typeface="+mn-cs"/>
              </a:rPr>
              <a:t>    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DingTalk Sans" panose="00020600040101000101" pitchFamily="18" charset="0"/>
              <a:cs typeface="+mn-cs"/>
            </a:endParaRPr>
          </a:p>
        </p:txBody>
      </p:sp>
      <p:sp>
        <p:nvSpPr>
          <p:cNvPr id="22" name="圆角矩形 5">
            <a:extLst>
              <a:ext uri="{FF2B5EF4-FFF2-40B4-BE49-F238E27FC236}">
                <a16:creationId xmlns:a16="http://schemas.microsoft.com/office/drawing/2014/main" id="{501CEC49-D2E4-2331-2435-ECCBDA30F851}"/>
              </a:ext>
            </a:extLst>
          </p:cNvPr>
          <p:cNvSpPr/>
          <p:nvPr/>
        </p:nvSpPr>
        <p:spPr>
          <a:xfrm>
            <a:off x="7841997" y="1340676"/>
            <a:ext cx="324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DingTalk Sans" panose="00020600040101000101" pitchFamily="18" charset="0"/>
                <a:cs typeface="+mn-cs"/>
              </a:rPr>
              <a:t>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DingTalk Sans" panose="00020600040101000101" pitchFamily="18" charset="0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5290" y="4979435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浙江省温州中学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多学科客制化评估系统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7951" y="1389649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宁波市宸卿小学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游戏化学习平台及评估系统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pic>
        <p:nvPicPr>
          <p:cNvPr id="17" name="图片 1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F7DEBF9-525B-C58A-F5AD-9C82CF9A2FFE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92" y="1250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998F57-9D3C-0A03-CA59-51C598A38AB7}"/>
              </a:ext>
            </a:extLst>
          </p:cNvPr>
          <p:cNvPicPr>
            <a:picLocks/>
          </p:cNvPicPr>
          <p:nvPr/>
        </p:nvPicPr>
        <p:blipFill>
          <a:blip r:embed="rId9"/>
          <a:srcRect l="11044" r="6985"/>
          <a:stretch>
            <a:fillRect/>
          </a:stretch>
        </p:blipFill>
        <p:spPr>
          <a:xfrm>
            <a:off x="4184992" y="3626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3" name="图形 32">
            <a:extLst>
              <a:ext uri="{FF2B5EF4-FFF2-40B4-BE49-F238E27FC236}">
                <a16:creationId xmlns:a16="http://schemas.microsoft.com/office/drawing/2014/main" id="{CF0BCE56-AA94-62A1-F111-FE520BC26F5D}"/>
              </a:ext>
            </a:extLst>
          </p:cNvPr>
          <p:cNvSpPr/>
          <p:nvPr/>
        </p:nvSpPr>
        <p:spPr>
          <a:xfrm>
            <a:off x="3608222" y="3004602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图形 32">
            <a:extLst>
              <a:ext uri="{FF2B5EF4-FFF2-40B4-BE49-F238E27FC236}">
                <a16:creationId xmlns:a16="http://schemas.microsoft.com/office/drawing/2014/main" id="{7F8175E9-89C1-E148-C0ED-ACB3EA70DEF1}"/>
              </a:ext>
            </a:extLst>
          </p:cNvPr>
          <p:cNvSpPr/>
          <p:nvPr/>
        </p:nvSpPr>
        <p:spPr>
          <a:xfrm rot="10800000">
            <a:off x="7373168" y="3398528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问题分析与调研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绝知此事要躬行：团队成员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实地调研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，丈量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破局创新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之道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19626" r="12125" b="13442"/>
          <a:stretch>
            <a:fillRect/>
          </a:stretch>
        </p:blipFill>
        <p:spPr>
          <a:xfrm>
            <a:off x="1275547" y="958445"/>
            <a:ext cx="3888000" cy="2429601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220DFBDF-3413-E19D-CDE7-5DC20FEBAD25}"/>
              </a:ext>
            </a:extLst>
          </p:cNvPr>
          <p:cNvGrpSpPr/>
          <p:nvPr/>
        </p:nvGrpSpPr>
        <p:grpSpPr>
          <a:xfrm>
            <a:off x="1274881" y="3615368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0612A3CF-AF7E-ADDD-B7C5-BF2FEE9E52C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773911A-9216-6FA8-6937-BD5A0DBFCCE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直角三角形 34">
              <a:extLst>
                <a:ext uri="{FF2B5EF4-FFF2-40B4-BE49-F238E27FC236}">
                  <a16:creationId xmlns:a16="http://schemas.microsoft.com/office/drawing/2014/main" id="{FC6C597E-6A57-92F2-9AA4-73EFF1F4460F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FC5F1E25-F180-A901-3DFB-82166704BF2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3E4843B9-9609-2EDD-2BF6-FFD87C5B98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A101906-7F55-62F8-914A-214CDAF17388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C5342B2F-70BB-A522-EA2C-2EDAE881D1FC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0" name="半闭框 39">
              <a:extLst>
                <a:ext uri="{FF2B5EF4-FFF2-40B4-BE49-F238E27FC236}">
                  <a16:creationId xmlns:a16="http://schemas.microsoft.com/office/drawing/2014/main" id="{4A3E2D1E-7414-4CFF-3C2C-A9512916842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1" name="半闭框 40">
              <a:extLst>
                <a:ext uri="{FF2B5EF4-FFF2-40B4-BE49-F238E27FC236}">
                  <a16:creationId xmlns:a16="http://schemas.microsoft.com/office/drawing/2014/main" id="{0C36E8A3-BF74-B5EA-6859-FA309336FF0A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9F5B9E4-116E-BE2A-AD35-98BB1B465C3B}"/>
              </a:ext>
            </a:extLst>
          </p:cNvPr>
          <p:cNvGrpSpPr/>
          <p:nvPr/>
        </p:nvGrpSpPr>
        <p:grpSpPr>
          <a:xfrm>
            <a:off x="6600373" y="952147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9AEB313-14D2-9E66-1068-5F25EF4FC218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EEFB642-9758-5DCE-A1D6-E64DA81BECE3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7397BBD4-220F-DD39-C99F-3FBDE4AC1454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B621D82E-0015-36BD-774E-E27B08CDF73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6DB923A3-B58C-5591-6FEE-572FCCA69A2E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801201B-7970-7184-53D0-9A3D9924F83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9" name="梯形 28">
              <a:extLst>
                <a:ext uri="{FF2B5EF4-FFF2-40B4-BE49-F238E27FC236}">
                  <a16:creationId xmlns:a16="http://schemas.microsoft.com/office/drawing/2014/main" id="{153EB796-1CBE-21FD-E1B5-C6CFF55E556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BD646AA4-6F96-4480-33EC-660889E82A7C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半闭框 30">
              <a:extLst>
                <a:ext uri="{FF2B5EF4-FFF2-40B4-BE49-F238E27FC236}">
                  <a16:creationId xmlns:a16="http://schemas.microsoft.com/office/drawing/2014/main" id="{3EC7858F-F21D-4B33-28AC-8C9628189A0D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302995" y="3719268"/>
            <a:ext cx="3888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团队赴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中国联通浙江分公司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实地调研，了解到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数字人技术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K12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及高等教育中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智慧课堂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个性化辅导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的应用场景，并明确了其在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低延迟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高并发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的实时交互及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多模态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方面的核心需求，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这也将成为声像科技团队研发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的主要研发目标。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41440" y="1255868"/>
            <a:ext cx="3921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团队赴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杭州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云栖大会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实地调研，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深入了解人工智能在教育领域的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最新应用，重点关注多智能体、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大模型与数字人技术在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智慧教学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个性化学习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等场景中的落地实践，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为项目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技术选型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与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市场推广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提供参考。</a:t>
            </a:r>
          </a:p>
        </p:txBody>
      </p:sp>
      <p:pic>
        <p:nvPicPr>
          <p:cNvPr id="9" name="图片 8" descr="云栖"/>
          <p:cNvPicPr>
            <a:picLocks noChangeAspect="1"/>
          </p:cNvPicPr>
          <p:nvPr/>
        </p:nvPicPr>
        <p:blipFill>
          <a:blip r:embed="rId7"/>
          <a:srcRect t="10391" r="6471" b="11699"/>
          <a:stretch>
            <a:fillRect/>
          </a:stretch>
        </p:blipFill>
        <p:spPr>
          <a:xfrm>
            <a:off x="6609598" y="3449286"/>
            <a:ext cx="3888000" cy="2429601"/>
          </a:xfrm>
          <a:prstGeom prst="rect">
            <a:avLst/>
          </a:prstGeom>
        </p:spPr>
      </p:pic>
      <p:sp>
        <p:nvSpPr>
          <p:cNvPr id="44" name="箭头: 右弧形 43">
            <a:extLst>
              <a:ext uri="{FF2B5EF4-FFF2-40B4-BE49-F238E27FC236}">
                <a16:creationId xmlns:a16="http://schemas.microsoft.com/office/drawing/2014/main" id="{D29DD11A-86B2-2112-C947-9E29F54021FA}"/>
              </a:ext>
            </a:extLst>
          </p:cNvPr>
          <p:cNvSpPr>
            <a:spLocks noChangeAspect="1"/>
          </p:cNvSpPr>
          <p:nvPr/>
        </p:nvSpPr>
        <p:spPr>
          <a:xfrm>
            <a:off x="5132979" y="3036962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箭头: 右弧形 45">
            <a:extLst>
              <a:ext uri="{FF2B5EF4-FFF2-40B4-BE49-F238E27FC236}">
                <a16:creationId xmlns:a16="http://schemas.microsoft.com/office/drawing/2014/main" id="{420C565B-8356-E6C6-4399-8262512F254C}"/>
              </a:ext>
            </a:extLst>
          </p:cNvPr>
          <p:cNvSpPr>
            <a:spLocks noChangeAspect="1"/>
          </p:cNvSpPr>
          <p:nvPr/>
        </p:nvSpPr>
        <p:spPr>
          <a:xfrm rot="10800000">
            <a:off x="5732711" y="2676964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提供领域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SaaS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普惠教育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发展</a:t>
            </a:r>
            <a:endParaRPr lang="en-US" altLang="zh-CN" sz="2700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762518" y="708023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/>
          <p:cNvSpPr txBox="1"/>
          <p:nvPr>
            <p:custDataLst>
              <p:tags r:id="rId2"/>
            </p:custDataLst>
          </p:nvPr>
        </p:nvSpPr>
        <p:spPr>
          <a:xfrm>
            <a:off x="2046683" y="869145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技术可行性</a:t>
            </a:r>
          </a:p>
        </p:txBody>
      </p:sp>
      <p:grpSp>
        <p:nvGrpSpPr>
          <p:cNvPr id="19" name="组合 18"/>
          <p:cNvGrpSpPr/>
          <p:nvPr>
            <p:custDataLst>
              <p:tags r:id="rId3"/>
            </p:custDataLst>
          </p:nvPr>
        </p:nvGrpSpPr>
        <p:grpSpPr>
          <a:xfrm>
            <a:off x="1054341" y="913486"/>
            <a:ext cx="864000" cy="864000"/>
            <a:chOff x="1123314" y="1258069"/>
            <a:chExt cx="864000" cy="864000"/>
          </a:xfrm>
        </p:grpSpPr>
        <p:sp>
          <p:nvSpPr>
            <p:cNvPr id="6" name="椭圆 5"/>
            <p:cNvSpPr/>
            <p:nvPr>
              <p:custDataLst>
                <p:tags r:id="rId15"/>
              </p:custDataLst>
            </p:nvPr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/>
          <p:cNvSpPr txBox="1"/>
          <p:nvPr>
            <p:custDataLst>
              <p:tags r:id="rId4"/>
            </p:custDataLst>
          </p:nvPr>
        </p:nvSpPr>
        <p:spPr>
          <a:xfrm>
            <a:off x="7109295" y="2762554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经济可行性</a:t>
            </a:r>
          </a:p>
        </p:txBody>
      </p:sp>
      <p:grpSp>
        <p:nvGrpSpPr>
          <p:cNvPr id="33" name="组合 32"/>
          <p:cNvGrpSpPr/>
          <p:nvPr>
            <p:custDataLst>
              <p:tags r:id="rId5"/>
            </p:custDataLst>
          </p:nvPr>
        </p:nvGrpSpPr>
        <p:grpSpPr>
          <a:xfrm>
            <a:off x="6105311" y="2800559"/>
            <a:ext cx="864000" cy="864000"/>
            <a:chOff x="940163" y="4615307"/>
            <a:chExt cx="864000" cy="864000"/>
          </a:xfrm>
        </p:grpSpPr>
        <p:sp>
          <p:nvSpPr>
            <p:cNvPr id="27" name="椭圆 26"/>
            <p:cNvSpPr/>
            <p:nvPr>
              <p:custDataLst>
                <p:tags r:id="rId13"/>
              </p:custDataLst>
            </p:nvPr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6"/>
            </p:custDataLst>
          </p:nvPr>
        </p:nvSpPr>
        <p:spPr>
          <a:xfrm>
            <a:off x="2065516" y="2765571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市场可行性</a:t>
            </a:r>
          </a:p>
        </p:txBody>
      </p:sp>
      <p:grpSp>
        <p:nvGrpSpPr>
          <p:cNvPr id="32" name="组合 31"/>
          <p:cNvGrpSpPr/>
          <p:nvPr>
            <p:custDataLst>
              <p:tags r:id="rId7"/>
            </p:custDataLst>
          </p:nvPr>
        </p:nvGrpSpPr>
        <p:grpSpPr>
          <a:xfrm>
            <a:off x="1054341" y="2800559"/>
            <a:ext cx="864000" cy="864000"/>
            <a:chOff x="1110321" y="3220462"/>
            <a:chExt cx="864000" cy="864000"/>
          </a:xfrm>
        </p:grpSpPr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2046683" y="1290190"/>
            <a:ext cx="6620147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项目基于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OpenAvatarChat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 err="1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AgentUniverse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等成熟框架，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并集成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SenseVoice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Qwen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CosyVoice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LAM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等开源模型，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在前端使用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Ant Design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设计框架，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深度融合阿里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蚂蚁技术栈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并在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项目开发期间成功申请并取得了两项软件著作权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。</a:t>
            </a:r>
          </a:p>
        </p:txBody>
      </p:sp>
      <p:sp>
        <p:nvSpPr>
          <p:cNvPr id="38" name="文本框 37"/>
          <p:cNvSpPr txBox="1"/>
          <p:nvPr>
            <p:custDataLst>
              <p:tags r:id="rId9"/>
            </p:custDataLst>
          </p:nvPr>
        </p:nvSpPr>
        <p:spPr>
          <a:xfrm>
            <a:off x="2065516" y="3205046"/>
            <a:ext cx="669144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精准切合教育行业对个性化学习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安全合规的迫切需求，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校内两单位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与其他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两家合作教育单位</a:t>
            </a:r>
            <a:endParaRPr lang="en-US" altLang="zh-CN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进行了系统的实际部署与合作试用。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0"/>
            </p:custDataLst>
          </p:nvPr>
        </p:nvSpPr>
        <p:spPr>
          <a:xfrm>
            <a:off x="7043737" y="3224357"/>
            <a:ext cx="7501890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团队开发采用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SaaS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模块化软件服务，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可根据实际需求进行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客制化开发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部署；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能够通过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赋能教育机构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技术授权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方式实现快速商业回报。</a:t>
            </a:r>
          </a:p>
        </p:txBody>
      </p:sp>
      <p:pic>
        <p:nvPicPr>
          <p:cNvPr id="4" name="图片 3" descr="徽标&#10;&#10;AI 生成的内容可能不正确。">
            <a:extLst>
              <a:ext uri="{FF2B5EF4-FFF2-40B4-BE49-F238E27FC236}">
                <a16:creationId xmlns:a16="http://schemas.microsoft.com/office/drawing/2014/main" id="{BBB622D0-32D0-316D-8A7C-6E5560706F3A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21DACF-81B8-5479-ED5B-649C4B4C2BB9}"/>
              </a:ext>
            </a:extLst>
          </p:cNvPr>
          <p:cNvSpPr txBox="1"/>
          <p:nvPr/>
        </p:nvSpPr>
        <p:spPr>
          <a:xfrm>
            <a:off x="977083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项目可行性分析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0313318-0CB4-C61E-7370-D49C96360F5A}"/>
              </a:ext>
            </a:extLst>
          </p:cNvPr>
          <p:cNvPicPr>
            <a:picLocks/>
          </p:cNvPicPr>
          <p:nvPr/>
        </p:nvPicPr>
        <p:blipFill>
          <a:blip r:embed="rId28"/>
          <a:srcRect t="662" b="6089"/>
          <a:stretch>
            <a:fillRect/>
          </a:stretch>
        </p:blipFill>
        <p:spPr>
          <a:xfrm>
            <a:off x="1108341" y="4765509"/>
            <a:ext cx="7200000" cy="1296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0" name="图片 19" descr="一群人在看电脑&#10;&#10;AI 生成的内容可能不正确。">
            <a:extLst>
              <a:ext uri="{FF2B5EF4-FFF2-40B4-BE49-F238E27FC236}">
                <a16:creationId xmlns:a16="http://schemas.microsoft.com/office/drawing/2014/main" id="{DA6286B6-DF1A-E738-765F-81B4FA533C59}"/>
              </a:ext>
            </a:extLst>
          </p:cNvPr>
          <p:cNvPicPr>
            <a:picLocks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/>
          <a:stretch>
            <a:fillRect/>
          </a:stretch>
        </p:blipFill>
        <p:spPr>
          <a:xfrm>
            <a:off x="8765302" y="4765509"/>
            <a:ext cx="2160000" cy="1296000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Python-3.11.13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691640" y="4169410"/>
            <a:ext cx="30981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全球领先的软件开发协作平台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团队协作流程遵循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主流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Git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工作流规范</a:t>
            </a:r>
          </a:p>
        </p:txBody>
      </p:sp>
      <p:sp>
        <p:nvSpPr>
          <p:cNvPr id="42" name="文本框 41"/>
          <p:cNvSpPr txBox="1"/>
          <p:nvPr/>
        </p:nvSpPr>
        <p:spPr>
          <a:xfrm flipH="1">
            <a:off x="7099300" y="1842135"/>
            <a:ext cx="324104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现代前端开发的高质量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UI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框架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 Ant Design 5.0 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遵循蚂蚁集团生态设计体系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 flipH="1">
            <a:off x="7113270" y="4135120"/>
            <a:ext cx="330327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全球领先的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AI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模型开源社区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集成主流深度学习框架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对阿里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蚂蚁生态的高度支持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编程实现：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团队协同：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Github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Ant Design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ModelScope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sp>
        <p:nvSpPr>
          <p:cNvPr id="2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分布式服务器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算力模式，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高可用性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4" name="图片 3" descr="v2-fd3257bb65fceb34187ae9298fd241d5_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1140" y="1944600"/>
            <a:ext cx="921600" cy="921600"/>
          </a:xfrm>
          <a:prstGeom prst="rect">
            <a:avLst/>
          </a:prstGeom>
        </p:spPr>
      </p:pic>
      <p:pic>
        <p:nvPicPr>
          <p:cNvPr id="7" name="图片 6" descr="yO25Levke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154" y="4100414"/>
            <a:ext cx="921600" cy="9216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图片 7" descr="701e2de401944ff790bb706411c9ffa3"/>
          <p:cNvPicPr>
            <a:picLocks noChangeAspect="1"/>
          </p:cNvPicPr>
          <p:nvPr/>
        </p:nvPicPr>
        <p:blipFill>
          <a:blip r:embed="rId9"/>
          <a:srcRect r="81970"/>
          <a:stretch>
            <a:fillRect/>
          </a:stretch>
        </p:blipFill>
        <p:spPr>
          <a:xfrm>
            <a:off x="10391140" y="4302290"/>
            <a:ext cx="1080000" cy="509792"/>
          </a:xfrm>
          <a:prstGeom prst="rect">
            <a:avLst/>
          </a:prstGeom>
        </p:spPr>
      </p:pic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C479489D-11DE-FCE9-957D-793B57CAE3B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E2D7063-D420-4CC3-017A-1E157B0D09FB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项目基础架构实现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/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/>
          <p:cNvCxnSpPr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/>
            <p:cNvPicPr/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系统借由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OpenSSL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HTTPS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协同服务、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端到端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推流渲染</a:t>
            </a:r>
            <a:endParaRPr lang="en-US" altLang="zh-CN" sz="2700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/>
          <p:cNvCxnSpPr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/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/>
            <p:cNvSpPr/>
            <p:nvPr/>
          </p:nvSpPr>
          <p:spPr>
            <a:xfrm>
              <a:off x="5618" y="3526"/>
              <a:ext cx="2272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Sa-Token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/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88" y="1184915"/>
            <a:ext cx="432124" cy="43212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6769" y="1149144"/>
            <a:ext cx="432000" cy="432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505" y="3650672"/>
            <a:ext cx="432000" cy="432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3053" y="3609711"/>
            <a:ext cx="403200" cy="4032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图片 9" descr="徽标&#10;&#10;AI 生成的内容可能不正确。">
            <a:extLst>
              <a:ext uri="{FF2B5EF4-FFF2-40B4-BE49-F238E27FC236}">
                <a16:creationId xmlns:a16="http://schemas.microsoft.com/office/drawing/2014/main" id="{FF049D6A-8DC1-3038-8676-6CED95A77A6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F7696E-32C1-5827-A7E8-71EDBCD68ADF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项目解决方案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24" name="图形 2">
            <a:extLst>
              <a:ext uri="{FF2B5EF4-FFF2-40B4-BE49-F238E27FC236}">
                <a16:creationId xmlns:a16="http://schemas.microsoft.com/office/drawing/2014/main" id="{560CA1BD-CEE2-221B-CD15-90586C0ABF8C}"/>
              </a:ext>
            </a:extLst>
          </p:cNvPr>
          <p:cNvGrpSpPr/>
          <p:nvPr/>
        </p:nvGrpSpPr>
        <p:grpSpPr>
          <a:xfrm>
            <a:off x="829295" y="1989000"/>
            <a:ext cx="10800000" cy="1296000"/>
            <a:chOff x="6492955" y="785550"/>
            <a:chExt cx="5698751" cy="1216863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BD9E7F8-118E-B4C2-D5F1-C1325FE1E12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40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0CD71BA-8CFE-FF01-73FF-88F1AB5C304F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455BE2B-08C8-D3A3-A903-C1B3BBADB83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2A1481-F124-C253-4ABF-A5DF52CFEB8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4FFFD6B-C362-8689-BB6F-F0400446F90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38" name="图形 2">
            <a:extLst>
              <a:ext uri="{FF2B5EF4-FFF2-40B4-BE49-F238E27FC236}">
                <a16:creationId xmlns:a16="http://schemas.microsoft.com/office/drawing/2014/main" id="{6FEF66B3-2AEC-8633-EB27-56AB8F56B76A}"/>
              </a:ext>
            </a:extLst>
          </p:cNvPr>
          <p:cNvGrpSpPr/>
          <p:nvPr/>
        </p:nvGrpSpPr>
        <p:grpSpPr>
          <a:xfrm>
            <a:off x="806600" y="4471178"/>
            <a:ext cx="10800000" cy="1620000"/>
            <a:chOff x="6492955" y="785550"/>
            <a:chExt cx="5698751" cy="1216863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D27DEBD-A1F2-1B3D-BBC1-ADEAB7904F58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40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98BDEC4-860C-8D68-FE8F-C8880C6D18D8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F2FDC018-439D-39E8-C144-06AC4C807D64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8098643-9C10-A016-5767-ED1749A1D43A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D95ECA8C-8B48-19D9-32A4-A2E23A59491C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8488" y="2099317"/>
            <a:ext cx="12050497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中国国际大学生创新大赛全国银奖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蓝桥杯全国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软件和信息技术专业人才大赛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Python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组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二等奖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全国三等奖（独立个人）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大学生课外学术科技作品竞赛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3614" y="4622833"/>
            <a:ext cx="1160986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浙江省政府奖学金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大学生课外学术科技作品竞赛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金奖团队负责人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作为发明人获得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一项授权发明专利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四项受通发明专利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一种基于双分支特征融合的文档图像篡改检测方法与系统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19950" y="2099317"/>
            <a:ext cx="6179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现拥有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三项独立软件著作权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—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飞思视卫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—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视频会议人像检测软件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《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终身学伴</a:t>
            </a:r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—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数字虚拟人合成平台</a:t>
            </a:r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19950" y="4632430"/>
            <a:ext cx="460375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现拥有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六项软件著作权：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基于音频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视频双模态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……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面向深度伪造音视频的智能检测软件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基于音频特征的音频伪造鉴别软件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基于小波变换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……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图像视频增强软件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》……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9" name="图片 8" descr="徽标&#10;&#10;AI 生成的内容可能不正确。">
            <a:extLst>
              <a:ext uri="{FF2B5EF4-FFF2-40B4-BE49-F238E27FC236}">
                <a16:creationId xmlns:a16="http://schemas.microsoft.com/office/drawing/2014/main" id="{C04AC926-11AC-5D73-E686-0956D149758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F57832-3A51-6596-BF60-4594657DE902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人员组织框架与技术积累</a:t>
            </a:r>
          </a:p>
        </p:txBody>
      </p:sp>
      <p:sp>
        <p:nvSpPr>
          <p:cNvPr id="3" name="矩形: 圆角 38">
            <a:extLst>
              <a:ext uri="{FF2B5EF4-FFF2-40B4-BE49-F238E27FC236}">
                <a16:creationId xmlns:a16="http://schemas.microsoft.com/office/drawing/2014/main" id="{7D238674-47CB-390F-8F24-3975637870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B6CEF8-E4A9-ACDA-7EB0-51EC368C2267}"/>
              </a:ext>
            </a:extLst>
          </p:cNvPr>
          <p:cNvGrpSpPr/>
          <p:nvPr/>
        </p:nvGrpSpPr>
        <p:grpSpPr>
          <a:xfrm>
            <a:off x="1095374" y="945719"/>
            <a:ext cx="4361245" cy="914400"/>
            <a:chOff x="1029151" y="1064879"/>
            <a:chExt cx="4361245" cy="9144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627F79B-ECB1-E2E9-60B0-9B755E99987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29151" y="1064879"/>
              <a:ext cx="914400" cy="9144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B673D5F-9747-59D7-1FE1-ABA8966E962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960200" y="1064879"/>
              <a:ext cx="34301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小丁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项目负责人</a:t>
              </a:r>
              <a:r>
                <a:rPr lang="en-US" altLang="zh-CN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&amp;</a:t>
              </a:r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客户关系经理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E375AEF-612F-5B78-CC35-94DF5DF145B3}"/>
              </a:ext>
            </a:extLst>
          </p:cNvPr>
          <p:cNvSpPr txBox="1"/>
          <p:nvPr/>
        </p:nvSpPr>
        <p:spPr>
          <a:xfrm>
            <a:off x="5402596" y="865848"/>
            <a:ext cx="501183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统筹项目进度与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团队协作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，制定方案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开发规范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商业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模型、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成本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可行性论证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负责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客户沟通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与产品方案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推广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策略。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2E2784B-D2C7-EAD1-C2C2-848FDCC9EE89}"/>
              </a:ext>
            </a:extLst>
          </p:cNvPr>
          <p:cNvGrpSpPr/>
          <p:nvPr/>
        </p:nvGrpSpPr>
        <p:grpSpPr>
          <a:xfrm>
            <a:off x="1095374" y="3404493"/>
            <a:ext cx="4087234" cy="939728"/>
            <a:chOff x="6245996" y="855185"/>
            <a:chExt cx="4087234" cy="939728"/>
          </a:xfrm>
        </p:grpSpPr>
        <p:pic>
          <p:nvPicPr>
            <p:cNvPr id="20" name="图片 19" descr="卡通人物&#10;&#10;AI 生成的内容可能不正确。">
              <a:extLst>
                <a:ext uri="{FF2B5EF4-FFF2-40B4-BE49-F238E27FC236}">
                  <a16:creationId xmlns:a16="http://schemas.microsoft.com/office/drawing/2014/main" id="{C49CC666-3879-5277-B823-24B5CF6CBA6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996" y="855185"/>
              <a:ext cx="914400" cy="91440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421FC5-1D64-175A-5B27-FCC6865184E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160396" y="880513"/>
              <a:ext cx="3172834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小金</a:t>
              </a:r>
              <a:endParaRPr lang="en-US" altLang="zh-CN" sz="18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技术负责人（架构）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72B1E45-B4B5-693E-2EFD-0956F2B1FCB9}"/>
              </a:ext>
            </a:extLst>
          </p:cNvPr>
          <p:cNvSpPr txBox="1"/>
          <p:nvPr/>
        </p:nvSpPr>
        <p:spPr>
          <a:xfrm>
            <a:off x="5420396" y="3357553"/>
            <a:ext cx="564356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设计整体技术架构，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融合蚂蚁集团生态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协调并保障系统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可扩展性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稳定性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en-US" altLang="zh-CN" dirty="0">
              <a:solidFill>
                <a:srgbClr val="FAFAFC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企业级技术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选型与安全方案。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ECAD20-9FEE-902E-B979-57C3D4E4E0BD}"/>
              </a:ext>
            </a:extLst>
          </p:cNvPr>
          <p:cNvGrpSpPr/>
          <p:nvPr/>
        </p:nvGrpSpPr>
        <p:grpSpPr>
          <a:xfrm>
            <a:off x="382829" y="3774279"/>
            <a:ext cx="11464645" cy="1803242"/>
            <a:chOff x="382829" y="3774279"/>
            <a:chExt cx="11464645" cy="1803242"/>
          </a:xfrm>
        </p:grpSpPr>
        <p:grpSp>
          <p:nvGrpSpPr>
            <p:cNvPr id="35" name="图形 2">
              <a:extLst>
                <a:ext uri="{FF2B5EF4-FFF2-40B4-BE49-F238E27FC236}">
                  <a16:creationId xmlns:a16="http://schemas.microsoft.com/office/drawing/2014/main" id="{E584777B-534B-4D5F-8D3E-01468D055C42}"/>
                </a:ext>
              </a:extLst>
            </p:cNvPr>
            <p:cNvGrpSpPr/>
            <p:nvPr/>
          </p:nvGrpSpPr>
          <p:grpSpPr>
            <a:xfrm>
              <a:off x="382829" y="3777521"/>
              <a:ext cx="3600000" cy="1800000"/>
              <a:chOff x="6492955" y="785550"/>
              <a:chExt cx="5698751" cy="1216863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1C51AA7-8865-A40D-2094-834B648A9787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7C86F91C-65EA-AA08-C964-6E55D5580A9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F1E4A706-A113-3CC0-28B8-D2E20E65B1D6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57D0223E-3803-04D4-34CD-14300427F418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EB7DFD6D-8450-40E4-0E9A-C39485512882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3" name="图形 2">
              <a:extLst>
                <a:ext uri="{FF2B5EF4-FFF2-40B4-BE49-F238E27FC236}">
                  <a16:creationId xmlns:a16="http://schemas.microsoft.com/office/drawing/2014/main" id="{AB433A35-E343-0B13-628E-9B51DFC6B52B}"/>
                </a:ext>
              </a:extLst>
            </p:cNvPr>
            <p:cNvGrpSpPr/>
            <p:nvPr/>
          </p:nvGrpSpPr>
          <p:grpSpPr>
            <a:xfrm>
              <a:off x="4315336" y="3774279"/>
              <a:ext cx="3600000" cy="1800000"/>
              <a:chOff x="6492955" y="785550"/>
              <a:chExt cx="5698751" cy="1216863"/>
            </a:xfrm>
          </p:grpSpPr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9FE8E8D4-814E-F142-AE07-AEDF15FB9095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94414023-E9D8-B9E3-8F54-37062F0422B6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B15E893A-050C-0E8C-3800-197C2371FDF0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F01FEAB6-E07E-CF89-19D1-8AE032899356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EBBB4C43-C739-B6EC-2ABE-EE8485778F02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图形 2">
              <a:extLst>
                <a:ext uri="{FF2B5EF4-FFF2-40B4-BE49-F238E27FC236}">
                  <a16:creationId xmlns:a16="http://schemas.microsoft.com/office/drawing/2014/main" id="{5FEDD857-5EC0-FDB2-3854-55F9735043D1}"/>
                </a:ext>
              </a:extLst>
            </p:cNvPr>
            <p:cNvGrpSpPr/>
            <p:nvPr/>
          </p:nvGrpSpPr>
          <p:grpSpPr>
            <a:xfrm>
              <a:off x="8247474" y="3774279"/>
              <a:ext cx="3600000" cy="1800000"/>
              <a:chOff x="6492955" y="785550"/>
              <a:chExt cx="5698751" cy="1216863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7BBBA43B-8461-CD64-9C19-5C3BD62CB990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2E329D3F-0CCA-EE22-B4F0-842803A885B3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66CDE644-A238-927E-04E8-4C09BAB48CFC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E161EFD8-7DCE-9345-53CF-293CBEEA01A0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C0B2A13E-313B-A299-AAAC-19AE0E25983A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512955" y="3870120"/>
            <a:ext cx="36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四项软件著作权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两项受通发明专利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31018" y="3870120"/>
            <a:ext cx="36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中国图象图形学报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一级期刊论文投稿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技术负责人</a:t>
            </a: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主持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浙江省大学生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创新创业训练计划项目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46955" y="3883773"/>
            <a:ext cx="36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银奖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技术负责人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三项独立软件著作权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两项受通发明专利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主持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浙江省大学生创新创业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训练计划与新苗人才计划项目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973EE8B5-65FF-110C-3E72-D1F6C840454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31306C-291F-E2EB-414F-AB7700263FE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人员组织框架与技术积累</a:t>
            </a:r>
          </a:p>
        </p:txBody>
      </p:sp>
      <p:sp>
        <p:nvSpPr>
          <p:cNvPr id="4" name="矩形: 圆角 38">
            <a:extLst>
              <a:ext uri="{FF2B5EF4-FFF2-40B4-BE49-F238E27FC236}">
                <a16:creationId xmlns:a16="http://schemas.microsoft.com/office/drawing/2014/main" id="{7E9682D0-5790-D0EC-7865-5AEF4D3F9D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F4FAD79-2549-AD4A-2C80-C29789D6D3F7}"/>
              </a:ext>
            </a:extLst>
          </p:cNvPr>
          <p:cNvGrpSpPr/>
          <p:nvPr/>
        </p:nvGrpSpPr>
        <p:grpSpPr>
          <a:xfrm>
            <a:off x="626633" y="1193627"/>
            <a:ext cx="3745160" cy="914400"/>
            <a:chOff x="191924" y="3664941"/>
            <a:chExt cx="3745160" cy="91440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24251D1-0524-30A6-1CB9-72F46387D97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91924" y="3664941"/>
              <a:ext cx="914400" cy="9144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DAE3DFE-4322-25BB-6882-EEA31D28AAD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106324" y="3664941"/>
              <a:ext cx="283076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小王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技术负责人（前端）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F136F18-3CF6-445D-7D7E-DACD120A13DA}"/>
              </a:ext>
            </a:extLst>
          </p:cNvPr>
          <p:cNvGrpSpPr/>
          <p:nvPr/>
        </p:nvGrpSpPr>
        <p:grpSpPr>
          <a:xfrm>
            <a:off x="4499200" y="1169058"/>
            <a:ext cx="3740820" cy="916587"/>
            <a:chOff x="4167034" y="3693618"/>
            <a:chExt cx="3740820" cy="916587"/>
          </a:xfrm>
        </p:grpSpPr>
        <p:pic>
          <p:nvPicPr>
            <p:cNvPr id="26" name="图片 25" descr="绿色的标志&#10;&#10;AI 生成的内容可能不正确。">
              <a:extLst>
                <a:ext uri="{FF2B5EF4-FFF2-40B4-BE49-F238E27FC236}">
                  <a16:creationId xmlns:a16="http://schemas.microsoft.com/office/drawing/2014/main" id="{44252879-450C-902A-F355-3292FF8C632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034" y="3695805"/>
              <a:ext cx="914400" cy="914400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ED7F31A-2FB6-7957-C404-96402D05308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5081434" y="3693618"/>
              <a:ext cx="282642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小沈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技术负责人（后端）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60FC00B-2B8D-65A0-0FE2-10D21A8860EB}"/>
              </a:ext>
            </a:extLst>
          </p:cNvPr>
          <p:cNvGrpSpPr/>
          <p:nvPr/>
        </p:nvGrpSpPr>
        <p:grpSpPr>
          <a:xfrm>
            <a:off x="8342028" y="1156125"/>
            <a:ext cx="3748487" cy="922776"/>
            <a:chOff x="8251589" y="3671720"/>
            <a:chExt cx="3748487" cy="922776"/>
          </a:xfrm>
        </p:grpSpPr>
        <p:pic>
          <p:nvPicPr>
            <p:cNvPr id="30" name="图片 29" descr="卡通人物&#10;&#10;AI 生成的内容可能不正确。">
              <a:extLst>
                <a:ext uri="{FF2B5EF4-FFF2-40B4-BE49-F238E27FC236}">
                  <a16:creationId xmlns:a16="http://schemas.microsoft.com/office/drawing/2014/main" id="{B0E9AA49-58D2-B256-0884-FA17D816950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589" y="3671720"/>
              <a:ext cx="914400" cy="9144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5D8CC2A-B05A-91AC-E400-D671BFF1F73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180280" y="3680096"/>
              <a:ext cx="28197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小张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产品经理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计算机科学与技术专业</a:t>
              </a:r>
              <a:endParaRPr lang="zh-CN" altLang="en-US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96D8370B-A186-8240-FA51-089A2F65463B}"/>
              </a:ext>
            </a:extLst>
          </p:cNvPr>
          <p:cNvSpPr txBox="1"/>
          <p:nvPr/>
        </p:nvSpPr>
        <p:spPr>
          <a:xfrm>
            <a:off x="307630" y="2355521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Ant Design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 </a:t>
            </a:r>
            <a:r>
              <a:rPr lang="en-US" altLang="zh-CN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UI 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开发设计；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游戏化交互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等核心体验；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优化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多端适配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动效反馈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AF78F12-B99B-807E-DA13-2590E2CF158E}"/>
              </a:ext>
            </a:extLst>
          </p:cNvPr>
          <p:cNvSpPr txBox="1"/>
          <p:nvPr/>
        </p:nvSpPr>
        <p:spPr>
          <a:xfrm>
            <a:off x="4190295" y="2362952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对接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向量数据库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多智能体协作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微服务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模块、实现数据隔离；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落实系统各类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安全机制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B20159-B11A-894F-6E06-8F3D27862C98}"/>
              </a:ext>
            </a:extLst>
          </p:cNvPr>
          <p:cNvSpPr txBox="1"/>
          <p:nvPr/>
        </p:nvSpPr>
        <p:spPr>
          <a:xfrm>
            <a:off x="8127225" y="2362952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场景需求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，定义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功能边界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技术实现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用户体验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编写完整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功能设计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文档。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团队工作与原型演示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3614" y="4680036"/>
            <a:ext cx="1028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团队依托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Git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进行代码管理，使用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JetBrains Code-With-Me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进行代码协作，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实现团队项目文件的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  <a:sym typeface="+mn-ea"/>
              </a:rPr>
              <a:t>实时共享与项目系统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代码的实时协作编辑。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EE6B23C-3D1F-24F1-C55E-2F63AFC5899B}"/>
              </a:ext>
            </a:extLst>
          </p:cNvPr>
          <p:cNvGrpSpPr/>
          <p:nvPr/>
        </p:nvGrpSpPr>
        <p:grpSpPr>
          <a:xfrm>
            <a:off x="6303951" y="1331595"/>
            <a:ext cx="4608000" cy="2880000"/>
            <a:chOff x="5768975" y="1698393"/>
            <a:chExt cx="4320000" cy="293585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1" name="图片 10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8975" y="2762249"/>
              <a:ext cx="4320000" cy="1872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/>
            </p:cNvPicPr>
            <p:nvPr/>
          </p:nvPicPr>
          <p:blipFill>
            <a:blip r:embed="rId7"/>
            <a:srcRect l="7140" t="24572" r="7071" b="39788"/>
            <a:stretch>
              <a:fillRect/>
            </a:stretch>
          </p:blipFill>
          <p:spPr>
            <a:xfrm>
              <a:off x="5768975" y="1698393"/>
              <a:ext cx="4320000" cy="10800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A89D68-7A09-783B-F65B-7DB6A6E58C3F}"/>
              </a:ext>
            </a:extLst>
          </p:cNvPr>
          <p:cNvGrpSpPr/>
          <p:nvPr/>
        </p:nvGrpSpPr>
        <p:grpSpPr>
          <a:xfrm>
            <a:off x="1130300" y="1331595"/>
            <a:ext cx="4608000" cy="2880000"/>
            <a:chOff x="1065164" y="1331595"/>
            <a:chExt cx="4320154" cy="2729190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15A9F0A-6B8D-131C-8F9C-E7780F3B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5318" y="1331595"/>
              <a:ext cx="4320000" cy="250920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00CA7A0-7FD2-3FFA-3FFC-873CF496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5164" y="3840798"/>
              <a:ext cx="4320000" cy="219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uLnTx/>
              <a:uFillTx/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kumimoji="0" lang="zh-CN" altLang="en-US" sz="2400" b="1" i="0" u="none" strike="noStrike" kern="1200" cap="none" spc="0" normalizeH="0" baseline="0" noProof="0" dirty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uLnTx/>
              <a:uFillTx/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>
              <p:custDataLst>
                <p:tags r:id="rId20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21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3923540" y="1438185"/>
            <a:ext cx="7312150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本项目旨在构建一个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AI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为核心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新一代智能学习伴侣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项目通过构建个人知识图谱实现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“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千人千面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的个性化学习规划，并利用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3D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技术提供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24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小时沉浸式伴学与情感支持；同时，结合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游戏化机制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客制化评估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系统，激发学习动力，精准提升从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学业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就业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的全周期学习成效。</a:t>
            </a: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3923771" y="10571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>
              <p:custDataLst>
                <p:tags r:id="rId18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>
              <p:custDataLst>
                <p:tags r:id="rId19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>
            <p:custDataLst>
              <p:tags r:id="rId7"/>
            </p:custDataLst>
          </p:nvPr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>
            <p:custDataLst>
              <p:tags r:id="rId8"/>
            </p:custDataLst>
          </p:nvPr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>
              <p:custDataLst>
                <p:tags r:id="rId16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>
              <p:custDataLst>
                <p:tags r:id="rId17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3923771" y="292267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3941320" y="480945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项目需求与分析</a:t>
            </a:r>
          </a:p>
        </p:txBody>
      </p:sp>
      <p:sp>
        <p:nvSpPr>
          <p:cNvPr id="6" name="弧形 5"/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/>
            <p:cNvPicPr>
              <a:picLocks noChangeAspect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3888740" y="5192395"/>
            <a:ext cx="7346950" cy="110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本项目针对教育领域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个性化缺失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学习孤独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及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评估单一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等痛点，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集成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知识图谱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技术，构建智能学习系统；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通过动态内容推荐、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3D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伴学交互及游戏化评估，实现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个性化学习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情感支持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，并分阶段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赋能学业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至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就业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全周期，打造高效沉浸的教育解决方案。</a:t>
            </a:r>
          </a:p>
        </p:txBody>
      </p:sp>
      <p:pic>
        <p:nvPicPr>
          <p:cNvPr id="14" name="图片 13" descr="徽标&#10;&#10;AI 生成的内容可能不正确。"/>
          <p:cNvPicPr>
            <a:picLocks noChangeAspect="1"/>
          </p:cNvPicPr>
          <p:nvPr/>
        </p:nvPicPr>
        <p:blipFill>
          <a:blip r:embed="rId26" cstate="print">
            <a:alphaModFix amt="67000"/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4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5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3941320" y="3292588"/>
            <a:ext cx="7346950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构建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知识图谱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，通过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多智能体框架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千人千面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的学习内容与规划；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实时流式数字人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提供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24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小时答疑与情感陪伴，营造真人互动体验；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方式激发学习动力，并通过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客制化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评估提供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多维反馈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。</a:t>
            </a:r>
          </a:p>
        </p:txBody>
      </p:sp>
      <p:pic>
        <p:nvPicPr>
          <p:cNvPr id="10" name="图片 9" descr="徽标&#10;&#10;AI 生成的内容可能不正确。">
            <a:extLst>
              <a:ext uri="{FF2B5EF4-FFF2-40B4-BE49-F238E27FC236}">
                <a16:creationId xmlns:a16="http://schemas.microsoft.com/office/drawing/2014/main" id="{B1EBE1B2-E7FA-52BD-1CD7-722710347EAC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000" y="-3810"/>
            <a:ext cx="12209227" cy="6863080"/>
            <a:chOff x="-6000" y="-3810"/>
            <a:chExt cx="12209227" cy="6863080"/>
          </a:xfrm>
        </p:grpSpPr>
        <p:pic>
          <p:nvPicPr>
            <p:cNvPr id="5" name="图片 4" descr="/Users/weiqingqing/Desktop/1698 [转换].png1698 [转换]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6000" y="-1270"/>
              <a:ext cx="12204000" cy="6860540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838" y="-3810"/>
              <a:ext cx="12204065" cy="6861810"/>
            </a:xfrm>
            <a:prstGeom prst="rect">
              <a:avLst/>
            </a:prstGeom>
            <a:gradFill>
              <a:gsLst>
                <a:gs pos="54000">
                  <a:srgbClr val="030628">
                    <a:alpha val="49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4" y="254000"/>
            <a:ext cx="488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声像科技团队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0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11215" y="1105655"/>
            <a:ext cx="5400000" cy="5184000"/>
            <a:chOff x="914115" y="3212415"/>
            <a:chExt cx="10097145" cy="1456286"/>
          </a:xfrm>
        </p:grpSpPr>
        <p:sp>
          <p:nvSpPr>
            <p:cNvPr id="36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4" name="图片 23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7591" y="1280234"/>
            <a:ext cx="576000" cy="576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288989" y="1093167"/>
            <a:ext cx="5400000" cy="5184000"/>
            <a:chOff x="914115" y="3212415"/>
            <a:chExt cx="10097145" cy="1456286"/>
          </a:xfrm>
        </p:grpSpPr>
        <p:sp>
          <p:nvSpPr>
            <p:cNvPr id="18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1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5" name="图片 24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0670" y="1241176"/>
            <a:ext cx="576000" cy="57600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5"/>
          <a:stretch>
            <a:fillRect/>
          </a:stretch>
        </p:blipFill>
        <p:spPr>
          <a:xfrm>
            <a:off x="979491" y="1959695"/>
            <a:ext cx="2160000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t="3356"/>
          <a:stretch>
            <a:fillRect/>
          </a:stretch>
        </p:blipFill>
        <p:spPr>
          <a:xfrm>
            <a:off x="3357914" y="1955183"/>
            <a:ext cx="2160000" cy="2880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664028" y="1329228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产品合作试用（</a:t>
            </a:r>
            <a:r>
              <a:rPr lang="en-US" altLang="zh-CN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单位）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02" y="1966095"/>
            <a:ext cx="2160000" cy="292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67212" y="1985173"/>
            <a:ext cx="2160000" cy="2880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29" name="文本框 28"/>
          <p:cNvSpPr txBox="1"/>
          <p:nvPr/>
        </p:nvSpPr>
        <p:spPr>
          <a:xfrm>
            <a:off x="7404547" y="1349889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软件著作权授权（</a:t>
            </a:r>
            <a:r>
              <a:rPr lang="en-US" altLang="zh-CN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项）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09740" y="5138983"/>
            <a:ext cx="518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71514" y="5093928"/>
            <a:ext cx="54107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  	 9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28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日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  7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25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日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8" name="图片 7" descr="徽标&#10;&#10;AI 生成的内容可能不正确。">
            <a:extLst>
              <a:ext uri="{FF2B5EF4-FFF2-40B4-BE49-F238E27FC236}">
                <a16:creationId xmlns:a16="http://schemas.microsoft.com/office/drawing/2014/main" id="{9CA26E93-897F-9576-2EEC-67F5EAE5E24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4"/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以人为本，智能向善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00800" y="2909570"/>
            <a:ext cx="526796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始得万物，百晓千知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51600" y="4851400"/>
            <a:ext cx="550291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一体两翼，精确教学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多智能体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多学科客制化评估系统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2" name="图片 1" descr="2355 [转换]"/>
          <p:cNvPicPr>
            <a:picLocks noChangeAspect="1"/>
          </p:cNvPicPr>
          <p:nvPr/>
        </p:nvPicPr>
        <p:blipFill>
          <a:blip r:embed="rId6"/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/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55F209F9-42F6-37C5-F41E-0961CD647B8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E750F1-41C5-E71D-45C8-2652FE5E18F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项目解决思路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4EAF91-702E-2CC1-C211-1E82D0984FB1}"/>
              </a:ext>
            </a:extLst>
          </p:cNvPr>
          <p:cNvSpPr txBox="1"/>
          <p:nvPr/>
        </p:nvSpPr>
        <p:spPr>
          <a:xfrm>
            <a:off x="6341771" y="1739175"/>
            <a:ext cx="550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基于模块化语音识别、大模型、语音合成与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数字人驱动技术，打造实时交互学习伙伴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70AEFD-051F-DAE9-552F-DE82DC25BB1B}"/>
              </a:ext>
            </a:extLst>
          </p:cNvPr>
          <p:cNvSpPr txBox="1"/>
          <p:nvPr/>
        </p:nvSpPr>
        <p:spPr>
          <a:xfrm>
            <a:off x="6452925" y="3358311"/>
            <a:ext cx="48000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利用</a:t>
            </a:r>
            <a:r>
              <a:rPr kumimoji="0" lang="en-US" altLang="zh-CN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AgentUniverse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构建可协作的多智能体网络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实现知识检索、学习规划与系统自优化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20D6E-3A59-0B9C-060F-EAD02AC65A99}"/>
              </a:ext>
            </a:extLst>
          </p:cNvPr>
          <p:cNvSpPr txBox="1"/>
          <p:nvPr/>
        </p:nvSpPr>
        <p:spPr>
          <a:xfrm>
            <a:off x="6452925" y="5366864"/>
            <a:ext cx="507191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提供学科定制化、多维度的精准测评与反馈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激发低龄或初学者的学习兴趣与动力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打通“学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练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测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评”闭环，实现高效学习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2D829349-0F24-B6D8-DEBF-4AC4A430EF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9" y="1061849"/>
            <a:ext cx="5760000" cy="204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0798BB-C6A6-FC50-7481-D082BF3D66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" r="3833"/>
          <a:stretch>
            <a:fillRect/>
          </a:stretch>
        </p:blipFill>
        <p:spPr bwMode="auto">
          <a:xfrm>
            <a:off x="6984999" y="1059631"/>
            <a:ext cx="4320000" cy="24900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AE13EE-819E-78CE-7AC4-EE58826059D3}"/>
              </a:ext>
            </a:extLst>
          </p:cNvPr>
          <p:cNvSpPr txBox="1"/>
          <p:nvPr/>
        </p:nvSpPr>
        <p:spPr>
          <a:xfrm>
            <a:off x="696839" y="3241406"/>
            <a:ext cx="6060122" cy="2725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团队开发的数字人伴学系统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以阿里巴巴通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义实验室开源的</a:t>
            </a:r>
            <a:r>
              <a:rPr lang="en-US" altLang="zh-CN" kern="100" dirty="0" err="1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OpenAvatarChat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为基座，构建了一套端到端的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实时数字人对话工作流。该工作流采用模块化设计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将语音识别（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ASR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，优选为阿里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达摩院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SenseVoice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大语言模型（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LLM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，优选为阿里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通义实验室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Qwen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语音合成（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TTS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，优选为阿里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通义实验室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CosyVoice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 2.0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数字人驱动（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Avatar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，优选为阿里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通义实验室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LAM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四大核心引擎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模块化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解耦，便于独立优化和替换。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03A2D6-FD59-D814-4DD9-694271C378CA}"/>
              </a:ext>
            </a:extLst>
          </p:cNvPr>
          <p:cNvSpPr txBox="1"/>
          <p:nvPr/>
        </p:nvSpPr>
        <p:spPr>
          <a:xfrm>
            <a:off x="6984999" y="3787055"/>
            <a:ext cx="4320000" cy="214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团队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对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阿里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通义实验室的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SenseVoice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进行伪流式处理改造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降低交互延迟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；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通过将用户的连续语音流按固定时间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窗口（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chunk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）进行分块，并采用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截断注意力机制（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truncated attention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）对每个语音块进行独立推理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。</a:t>
            </a:r>
            <a:endParaRPr lang="zh-CN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0EAA667E-28BC-BD52-ECA4-E690C57C7D1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3" name="矩形: 圆角 38">
            <a:extLst>
              <a:ext uri="{FF2B5EF4-FFF2-40B4-BE49-F238E27FC236}">
                <a16:creationId xmlns:a16="http://schemas.microsoft.com/office/drawing/2014/main" id="{BF241462-5A85-8980-C549-ACA94EC874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F6C70E5-F0D4-6797-B256-011365EFF302}"/>
              </a:ext>
            </a:extLst>
          </p:cNvPr>
          <p:cNvGrpSpPr/>
          <p:nvPr/>
        </p:nvGrpSpPr>
        <p:grpSpPr>
          <a:xfrm>
            <a:off x="6364110" y="1254064"/>
            <a:ext cx="5400000" cy="2160000"/>
            <a:chOff x="914115" y="3212415"/>
            <a:chExt cx="10097145" cy="1456286"/>
          </a:xfrm>
          <a:gradFill>
            <a:gsLst>
              <a:gs pos="0">
                <a:schemeClr val="accent1">
                  <a:alpha val="67000"/>
                  <a:lumMod val="50000"/>
                  <a:lumOff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24" name="圆角矩形 16">
              <a:extLst>
                <a:ext uri="{FF2B5EF4-FFF2-40B4-BE49-F238E27FC236}">
                  <a16:creationId xmlns:a16="http://schemas.microsoft.com/office/drawing/2014/main" id="{628261F0-C3BC-989A-78BB-AA97C75FF148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5" name="圆角矩形 15">
              <a:extLst>
                <a:ext uri="{FF2B5EF4-FFF2-40B4-BE49-F238E27FC236}">
                  <a16:creationId xmlns:a16="http://schemas.microsoft.com/office/drawing/2014/main" id="{3386CF35-E3BA-B4DF-96C6-CD09B76E4CEC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grp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C06A2C4-ABA9-B407-D06C-70B2901B221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0361" y="1255828"/>
            <a:ext cx="5400000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7F8A19-7B19-C9F3-5999-E8ED005C96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28" y="1409314"/>
            <a:ext cx="5183505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49B4A9-3A67-BA41-22AA-73839DFC78FC}"/>
              </a:ext>
            </a:extLst>
          </p:cNvPr>
          <p:cNvSpPr txBox="1"/>
          <p:nvPr/>
        </p:nvSpPr>
        <p:spPr>
          <a:xfrm>
            <a:off x="632345" y="3864479"/>
            <a:ext cx="5698173" cy="1793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Qwen3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系列大模型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深度集成到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蚂蚁集团的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AgentUniverse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多智能体框架中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使得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服务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不再是一个孤立的对话模型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而是作为一个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伴学智能体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Companion Agent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）与其他智能体（如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学习规划智能体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）协同工作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8C36E5-9061-3962-85A4-8DE38B21B40C}"/>
              </a:ext>
            </a:extLst>
          </p:cNvPr>
          <p:cNvSpPr txBox="1"/>
          <p:nvPr/>
        </p:nvSpPr>
        <p:spPr>
          <a:xfrm>
            <a:off x="6330518" y="3888635"/>
            <a:ext cx="6113780" cy="1793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利用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CosyVoice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的自然语言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情感控制能力，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根据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伴学智能体中对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对话上下文的情感分析结果，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动态调整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TTS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输出的语调；在学生遇到困难时，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则会切换到更温和、耐心的语气，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使“学习搭子”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实现真正的情感化陪伴。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091A5BE5-4290-8C8D-4941-879B35B4E99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3" name="矩形: 圆角 38">
            <a:extLst>
              <a:ext uri="{FF2B5EF4-FFF2-40B4-BE49-F238E27FC236}">
                <a16:creationId xmlns:a16="http://schemas.microsoft.com/office/drawing/2014/main" id="{381E6450-6A21-9BC7-0E12-60851B9939A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4C536D9-3F52-8D87-F73C-8FEFB5B403AF}"/>
              </a:ext>
            </a:extLst>
          </p:cNvPr>
          <p:cNvSpPr txBox="1"/>
          <p:nvPr/>
        </p:nvSpPr>
        <p:spPr>
          <a:xfrm>
            <a:off x="983613" y="3864747"/>
            <a:ext cx="6271313" cy="206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LAM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Large Avatar Model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）源自阿里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通义实验室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是一种创新的大型数字人模型，能够从单张图片快速生成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超写实的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3D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高斯头像，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同时在硬件上对显存占用较低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；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并支持使用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WebRTC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技术进行流式端到端渲染。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这极大简化了数字人形象的创建流程，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可支持学生上传自己的照片生成专属学习伙伴。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2E84CD-3EAD-FBF7-CAFB-868D9FDE94EE}"/>
              </a:ext>
            </a:extLst>
          </p:cNvPr>
          <p:cNvSpPr txBox="1"/>
          <p:nvPr/>
        </p:nvSpPr>
        <p:spPr>
          <a:xfrm>
            <a:off x="7585669" y="1082407"/>
            <a:ext cx="611378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团队就数字人伴学系统</a:t>
            </a:r>
            <a:endParaRPr lang="en-US" altLang="zh-CN" sz="1800" b="1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申请了两项软件著作权并取得授权：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C0F4F739-B339-2E82-4B0F-91A6210EE42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5D9EAA-C604-F0C5-44DB-7F0BE349C359}"/>
              </a:ext>
            </a:extLst>
          </p:cNvPr>
          <p:cNvGrpSpPr/>
          <p:nvPr/>
        </p:nvGrpSpPr>
        <p:grpSpPr>
          <a:xfrm>
            <a:off x="983614" y="1082407"/>
            <a:ext cx="6300000" cy="2592000"/>
            <a:chOff x="488950" y="1049235"/>
            <a:chExt cx="6429258" cy="2592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8F097A8-A36E-3D69-0AC1-701EF376794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85147" t="21479" r="316" b="13010"/>
            <a:stretch>
              <a:fillRect/>
            </a:stretch>
          </p:blipFill>
          <p:spPr bwMode="auto">
            <a:xfrm>
              <a:off x="5622208" y="1049235"/>
              <a:ext cx="1296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B7A9AE0-09CE-B87B-1992-F83419A8920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18528" t="21479" r="316" b="13010"/>
            <a:stretch>
              <a:fillRect/>
            </a:stretch>
          </p:blipFill>
          <p:spPr bwMode="auto">
            <a:xfrm>
              <a:off x="488950" y="1049235"/>
              <a:ext cx="5184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图片 7" descr="图表&#10;&#10;AI 生成的内容可能不正确。">
              <a:extLst>
                <a:ext uri="{FF2B5EF4-FFF2-40B4-BE49-F238E27FC236}">
                  <a16:creationId xmlns:a16="http://schemas.microsoft.com/office/drawing/2014/main" id="{0EE5731F-CAE1-B6BC-BEF8-2DC8EB7F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003" y="1255828"/>
              <a:ext cx="4400457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 descr="卡通画&#10;&#10;AI 生成的内容可能不正确。">
              <a:extLst>
                <a:ext uri="{FF2B5EF4-FFF2-40B4-BE49-F238E27FC236}">
                  <a16:creationId xmlns:a16="http://schemas.microsoft.com/office/drawing/2014/main" id="{D63AB6E2-FEF4-D6D1-1A43-282C08903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08" y="2906830"/>
              <a:ext cx="1080000" cy="425743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1A87DA8-DF46-A90E-5D56-8C7081ECC1BA}"/>
              </a:ext>
            </a:extLst>
          </p:cNvPr>
          <p:cNvSpPr txBox="1"/>
          <p:nvPr/>
        </p:nvSpPr>
        <p:spPr>
          <a:xfrm>
            <a:off x="7428456" y="4702647"/>
            <a:ext cx="675640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《</a:t>
            </a:r>
            <a:r>
              <a:rPr lang="zh-CN" altLang="en-US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终身学伴</a:t>
            </a:r>
            <a:r>
              <a:rPr lang="en-US" altLang="zh-CN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zh-CN" altLang="en-US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数字虚拟人合成平台</a:t>
            </a:r>
            <a:r>
              <a:rPr lang="en-US" altLang="zh-CN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》</a:t>
            </a:r>
            <a:endParaRPr lang="zh-CN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en-US" altLang="zh-CN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《</a:t>
            </a:r>
            <a:r>
              <a:rPr lang="zh-CN" altLang="en-US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面向深度伪造音视频的智能检测软件</a:t>
            </a:r>
            <a:r>
              <a:rPr lang="en-US" altLang="zh-CN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766E99-6AAF-D10F-E10F-C6F090D6E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8817" y="1907633"/>
            <a:ext cx="1915602" cy="2592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661B289-6CC6-5D6B-70EE-C04F2912B4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202" y="1892555"/>
            <a:ext cx="1914908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: 圆角 38">
            <a:extLst>
              <a:ext uri="{FF2B5EF4-FFF2-40B4-BE49-F238E27FC236}">
                <a16:creationId xmlns:a16="http://schemas.microsoft.com/office/drawing/2014/main" id="{261D8A82-E8D3-16C4-4D71-EF0472F1B57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多智能体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知识库协作系统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图形用户界面, 网站&#10;&#10;AI 生成的内容可能不正确。">
            <a:extLst>
              <a:ext uri="{FF2B5EF4-FFF2-40B4-BE49-F238E27FC236}">
                <a16:creationId xmlns:a16="http://schemas.microsoft.com/office/drawing/2014/main" id="{D896C81F-BE26-3DAA-2C62-C44F59C7E2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14" y="996831"/>
            <a:ext cx="5183505" cy="25673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1618A0-FE78-C2F7-6475-EDD1B547D03C}"/>
              </a:ext>
            </a:extLst>
          </p:cNvPr>
          <p:cNvSpPr txBox="1"/>
          <p:nvPr/>
        </p:nvSpPr>
        <p:spPr>
          <a:xfrm>
            <a:off x="697704" y="3700679"/>
            <a:ext cx="6113780" cy="206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知识库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系统是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智能·学习搭子”解决方案的知识中枢与智能引擎。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它依托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于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AgentUniverse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构建了一个由多个领域专家智能体协同工作的知识网络。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将静态的知识库转化为可推理、可协作、可进化的活知识，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为数字人伴学系统提供强大、精准、实时的智能支持。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DDDDC729-490C-F905-62FC-E17B21A9FBE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4" name="图片 13" descr="图示&#10;&#10;AI 生成的内容可能不正确。">
            <a:extLst>
              <a:ext uri="{FF2B5EF4-FFF2-40B4-BE49-F238E27FC236}">
                <a16:creationId xmlns:a16="http://schemas.microsoft.com/office/drawing/2014/main" id="{E1FFE4A9-0C3E-8693-F879-4F63182B5DA5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393" y="955962"/>
            <a:ext cx="432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5C90B2-F911-0E3D-30B5-EA8880DFA9EF}"/>
              </a:ext>
            </a:extLst>
          </p:cNvPr>
          <p:cNvSpPr txBox="1"/>
          <p:nvPr/>
        </p:nvSpPr>
        <p:spPr>
          <a:xfrm>
            <a:off x="7106393" y="4365477"/>
            <a:ext cx="4407473" cy="1395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团队通过向量数据库技术实现了基于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RAG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的检索增强工作，使得多智能体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知识库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协作系统能够基于已有的教案、教科书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PDF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等，归纳知识要点、实现定向检索。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8" name="矩形: 圆角 38">
            <a:extLst>
              <a:ext uri="{FF2B5EF4-FFF2-40B4-BE49-F238E27FC236}">
                <a16:creationId xmlns:a16="http://schemas.microsoft.com/office/drawing/2014/main" id="{FE489A6B-1E28-B311-4E2A-B2161218388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多智能体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知识库协作系统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ED78D93-D3D5-0D09-557E-4B1E93D2FA64}"/>
              </a:ext>
            </a:extLst>
          </p:cNvPr>
          <p:cNvGrpSpPr/>
          <p:nvPr/>
        </p:nvGrpSpPr>
        <p:grpSpPr>
          <a:xfrm>
            <a:off x="5618082" y="875073"/>
            <a:ext cx="5759450" cy="3239770"/>
            <a:chOff x="0" y="0"/>
            <a:chExt cx="5181742" cy="286893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785CD8E-B0EF-C73B-8C05-B0F380B70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 descr="图形用户界面, 应用程序, 网站&#10;&#10;AI 生成的内容可能不正确。">
              <a:extLst>
                <a:ext uri="{FF2B5EF4-FFF2-40B4-BE49-F238E27FC236}">
                  <a16:creationId xmlns:a16="http://schemas.microsoft.com/office/drawing/2014/main" id="{38DD5A33-C7FF-132E-B8BB-99142D64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955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1DF4E08-C90A-EFA9-4045-8A211143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5909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FBCD393-1219-1E61-A916-707944E9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8863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A580AD7-FE63-AD03-929A-8F44FAB5F378}"/>
              </a:ext>
            </a:extLst>
          </p:cNvPr>
          <p:cNvSpPr txBox="1"/>
          <p:nvPr/>
        </p:nvSpPr>
        <p:spPr>
          <a:xfrm>
            <a:off x="6388535" y="4587309"/>
            <a:ext cx="6113780" cy="1063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声像科技</a:t>
            </a:r>
            <a:r>
              <a:rPr lang="en-US" altLang="zh-CN" b="1" baseline="300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®</a:t>
            </a:r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团队研发的</a:t>
            </a:r>
            <a:r>
              <a:rPr lang="zh-CN" altLang="en-US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与</a:t>
            </a:r>
            <a:endParaRPr lang="en-US" altLang="zh-CN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多智能体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知识库协作系统</a:t>
            </a:r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已作为</a:t>
            </a:r>
            <a:r>
              <a:rPr lang="zh-CN" altLang="en-US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微服务</a:t>
            </a:r>
            <a:endParaRPr lang="en-US" altLang="zh-CN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在校内</a:t>
            </a:r>
            <a:r>
              <a: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APP</a:t>
            </a:r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中实际落地并投入使用</a:t>
            </a: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9934B2BF-076B-38B5-D3AD-666DA2E9EB7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CAAEB37-D7FB-7D2F-CD97-116DA40139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8" y="1210506"/>
            <a:ext cx="4320000" cy="370945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62B7A8E-A855-2CE3-C606-6219B72920C2}"/>
              </a:ext>
            </a:extLst>
          </p:cNvPr>
          <p:cNvSpPr txBox="1"/>
          <p:nvPr/>
        </p:nvSpPr>
        <p:spPr>
          <a:xfrm>
            <a:off x="1457325" y="5317895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AgentUniverse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</a:t>
            </a:r>
            <a:endParaRPr lang="zh-CN" altLang="en-US" dirty="0"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" name="矩形: 圆角 38">
            <a:extLst>
              <a:ext uri="{FF2B5EF4-FFF2-40B4-BE49-F238E27FC236}">
                <a16:creationId xmlns:a16="http://schemas.microsoft.com/office/drawing/2014/main" id="{638E7EEF-C248-26F2-19E7-B333F906E78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多学科客制化评估系统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424CDC-BAC4-498F-1348-E99E8217ED92}"/>
              </a:ext>
            </a:extLst>
          </p:cNvPr>
          <p:cNvGrpSpPr/>
          <p:nvPr/>
        </p:nvGrpSpPr>
        <p:grpSpPr>
          <a:xfrm>
            <a:off x="5669193" y="1365572"/>
            <a:ext cx="6048000" cy="1728000"/>
            <a:chOff x="1854198" y="977900"/>
            <a:chExt cx="8483602" cy="4902206"/>
          </a:xfrm>
          <a:gradFill flip="none" rotWithShape="1">
            <a:gsLst>
              <a:gs pos="0">
                <a:schemeClr val="accent5">
                  <a:alpha val="50000"/>
                  <a:lumMod val="50000"/>
                  <a:lumOff val="5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20" name="直角三角形 19">
              <a:extLst>
                <a:ext uri="{FF2B5EF4-FFF2-40B4-BE49-F238E27FC236}">
                  <a16:creationId xmlns:a16="http://schemas.microsoft.com/office/drawing/2014/main" id="{80080621-8BAA-95EA-C7AA-F56AF172946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F5B406D-31F7-4025-3BFB-CB4FFD9A51DB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BE40FC6F-34A5-1CB9-8FBD-16DF6401535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3" name="梯形 22">
              <a:extLst>
                <a:ext uri="{FF2B5EF4-FFF2-40B4-BE49-F238E27FC236}">
                  <a16:creationId xmlns:a16="http://schemas.microsoft.com/office/drawing/2014/main" id="{3C0AF274-1B94-FC3D-FC46-606B0F76DBA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梯形 23">
              <a:extLst>
                <a:ext uri="{FF2B5EF4-FFF2-40B4-BE49-F238E27FC236}">
                  <a16:creationId xmlns:a16="http://schemas.microsoft.com/office/drawing/2014/main" id="{19BEC6A7-29B1-4A9E-0C67-62AA169C9F86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78932A9-15E8-6726-F7D2-B00A6EF78EC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6D2EF000-23F0-3C53-C30D-6FE33CCD52B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半闭框 26">
              <a:extLst>
                <a:ext uri="{FF2B5EF4-FFF2-40B4-BE49-F238E27FC236}">
                  <a16:creationId xmlns:a16="http://schemas.microsoft.com/office/drawing/2014/main" id="{4A2BEE2F-5F9A-BE8C-CF98-044AF9F7E366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半闭框 27">
              <a:extLst>
                <a:ext uri="{FF2B5EF4-FFF2-40B4-BE49-F238E27FC236}">
                  <a16:creationId xmlns:a16="http://schemas.microsoft.com/office/drawing/2014/main" id="{1B2AC109-0F98-EA84-BA65-D4D524B8A6D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6AA80D5-D5CE-9B43-283A-6F11CE3E80B7}"/>
              </a:ext>
            </a:extLst>
          </p:cNvPr>
          <p:cNvGrpSpPr/>
          <p:nvPr/>
        </p:nvGrpSpPr>
        <p:grpSpPr>
          <a:xfrm>
            <a:off x="649519" y="4007993"/>
            <a:ext cx="6048000" cy="1728000"/>
            <a:chOff x="1854198" y="977900"/>
            <a:chExt cx="8483602" cy="4902206"/>
          </a:xfrm>
          <a:gradFill flip="none" rotWithShape="1">
            <a:gsLst>
              <a:gs pos="0">
                <a:schemeClr val="accent5">
                  <a:alpha val="50000"/>
                  <a:lumMod val="50000"/>
                  <a:lumOff val="5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E79B1F55-58CE-051F-81D1-31A3121F51A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997F928-DACB-5671-4F56-533E36992E08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2" name="直角三角形 31">
              <a:extLst>
                <a:ext uri="{FF2B5EF4-FFF2-40B4-BE49-F238E27FC236}">
                  <a16:creationId xmlns:a16="http://schemas.microsoft.com/office/drawing/2014/main" id="{B79B48CE-4F2E-AEB9-4547-3FEBBE77058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3" name="梯形 32">
              <a:extLst>
                <a:ext uri="{FF2B5EF4-FFF2-40B4-BE49-F238E27FC236}">
                  <a16:creationId xmlns:a16="http://schemas.microsoft.com/office/drawing/2014/main" id="{BA222DF0-6464-250A-6066-15B04C05FFC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梯形 33">
              <a:extLst>
                <a:ext uri="{FF2B5EF4-FFF2-40B4-BE49-F238E27FC236}">
                  <a16:creationId xmlns:a16="http://schemas.microsoft.com/office/drawing/2014/main" id="{41D5131A-8466-AA64-566F-77AC977A60EA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EB83743-1B9F-810D-C946-ABAC770BCF2A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432DAAF1-273C-3ED2-47A5-E319E87851CA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半闭框 36">
              <a:extLst>
                <a:ext uri="{FF2B5EF4-FFF2-40B4-BE49-F238E27FC236}">
                  <a16:creationId xmlns:a16="http://schemas.microsoft.com/office/drawing/2014/main" id="{34FB8CE1-C376-0517-6F7F-9120EB4AA12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8" name="半闭框 37">
              <a:extLst>
                <a:ext uri="{FF2B5EF4-FFF2-40B4-BE49-F238E27FC236}">
                  <a16:creationId xmlns:a16="http://schemas.microsoft.com/office/drawing/2014/main" id="{B754B017-7ECB-CFC3-630D-12FE828927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5D00649-0CB7-A5BC-E324-5B6AB5065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60" y="1255828"/>
            <a:ext cx="4320000" cy="235237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AB62F8-2BB1-0559-3726-5C93999FF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73" y="3372242"/>
            <a:ext cx="4320000" cy="246562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6866C4-7D14-BBDC-BC75-27AEFEF4D1D1}"/>
              </a:ext>
            </a:extLst>
          </p:cNvPr>
          <p:cNvSpPr txBox="1"/>
          <p:nvPr/>
        </p:nvSpPr>
        <p:spPr>
          <a:xfrm>
            <a:off x="569427" y="4186320"/>
            <a:ext cx="6113780" cy="173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多学科客制化评估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智能·学习搭子”解决方案中实现精准诊断与效果闭环的关键一环。</a:t>
            </a:r>
            <a:endParaRPr lang="en-US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它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不仅局限于搭建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一个通用的题库系统，</a:t>
            </a:r>
            <a:endParaRPr lang="en-US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而是针对不同学科的独特知识结构和能力评估标准，</a:t>
            </a:r>
            <a:endParaRPr lang="en-US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提供高度客制化的测评与反馈服务。</a:t>
            </a:r>
            <a:endParaRPr lang="zh-CN" altLang="zh-CN" sz="1600" kern="100" dirty="0">
              <a:solidFill>
                <a:schemeClr val="bg1"/>
              </a:solid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35715383-1F1B-86C9-6B34-DCE6C5AEFB9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F2B2065-259C-C002-1E1D-5CA966F66ABE}"/>
              </a:ext>
            </a:extLst>
          </p:cNvPr>
          <p:cNvSpPr txBox="1"/>
          <p:nvPr/>
        </p:nvSpPr>
        <p:spPr>
          <a:xfrm>
            <a:off x="5679399" y="1688844"/>
            <a:ext cx="610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系统旨在解决“学得怎么样”和“哪里不会”的核心问题，为数字人伴学系统和学习规划提供数据驱动的决策依据，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从而契合着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赛题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文档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指出的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“一阶段（校园考试）”</a:t>
            </a:r>
            <a:endParaRPr lang="en-US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与“二阶段（就业技能）”的双场景需求。</a:t>
            </a:r>
            <a:endParaRPr lang="zh-CN" altLang="en-US" dirty="0">
              <a:latin typeface="HarmonyOS Sans SC" panose="00000500000000000000" pitchFamily="2" charset="-122"/>
            </a:endParaRPr>
          </a:p>
        </p:txBody>
      </p:sp>
      <p:sp>
        <p:nvSpPr>
          <p:cNvPr id="3" name="矩形: 圆角 38">
            <a:extLst>
              <a:ext uri="{FF2B5EF4-FFF2-40B4-BE49-F238E27FC236}">
                <a16:creationId xmlns:a16="http://schemas.microsoft.com/office/drawing/2014/main" id="{7F62B40B-F27B-4AB3-3229-BD896D65248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2580</Words>
  <Application>Microsoft Office PowerPoint</Application>
  <PresentationFormat>宽屏</PresentationFormat>
  <Paragraphs>277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HarmonyOS Sans SC</vt:lpstr>
      <vt:lpstr>DingTalk Sans</vt:lpstr>
      <vt:lpstr>阿里巴巴普惠体 B</vt:lpstr>
      <vt:lpstr>汉仪雅酷黑W</vt:lpstr>
      <vt:lpstr>汉仪正圆 55简</vt:lpstr>
      <vt:lpstr>钉钉进步体</vt:lpstr>
      <vt:lpstr>Wingdings</vt:lpstr>
      <vt:lpstr>Times New Roman</vt:lpstr>
      <vt:lpstr>Arial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471</cp:revision>
  <dcterms:created xsi:type="dcterms:W3CDTF">2022-04-26T03:15:00Z</dcterms:created>
  <dcterms:modified xsi:type="dcterms:W3CDTF">2025-10-08T11:00:21Z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28594800AF534AA49E52BAB1EA16344C_13</vt:lpwstr>
  </property>
</Properties>
</file>